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88" r:id="rId2"/>
    <p:sldId id="269" r:id="rId3"/>
    <p:sldId id="480" r:id="rId4"/>
    <p:sldId id="481" r:id="rId5"/>
    <p:sldId id="483" r:id="rId6"/>
    <p:sldId id="482" r:id="rId7"/>
    <p:sldId id="484" r:id="rId8"/>
    <p:sldId id="451" r:id="rId9"/>
    <p:sldId id="452" r:id="rId10"/>
    <p:sldId id="450" r:id="rId11"/>
    <p:sldId id="485" r:id="rId12"/>
    <p:sldId id="599" r:id="rId13"/>
    <p:sldId id="594" r:id="rId14"/>
    <p:sldId id="633" r:id="rId15"/>
    <p:sldId id="632" r:id="rId16"/>
    <p:sldId id="260" r:id="rId17"/>
    <p:sldId id="630" r:id="rId18"/>
    <p:sldId id="631" r:id="rId19"/>
    <p:sldId id="629" r:id="rId20"/>
    <p:sldId id="596" r:id="rId21"/>
    <p:sldId id="5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638C-306D-473C-8575-1C009E899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D5BF6-9756-47FD-AB3F-14AA745CD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E3669-4886-4332-9D30-D14B84DE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18986-A71C-480F-98AF-0FB6FD41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C7A70-DA7A-492E-B92C-3328ED25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81EE-5D53-4155-A6FA-0CD0BC92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DA5BA-9096-4CDA-9F0C-50A72856F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BE50C-BFA0-4649-9FDF-AC64992D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F301E-55CD-4C6F-AC55-AC2579F2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558C0-2FAB-49CB-8D83-9326A398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2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4C4E7-035E-485C-A70C-58CF25504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737A8-12C1-43A1-9D8E-255D46CE1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E5876-1C1F-464F-A554-F00552F8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4476-8178-4E0E-B1F8-19679B66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50226-83F2-46F5-BE50-887B9F463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81EC-AB22-433A-BC17-5DDF1A43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BBDF-E690-450D-86B8-280D6D7C9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812F0-F236-4636-8C25-74BB3767D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37060-6CF3-46B1-A535-81DF48BA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39E4-0D81-47F2-80FA-89D5BDA6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8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6EE6-20BD-4453-AB53-122ED354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4A94D-8A95-4222-AE0A-9865DDD84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55CF-CF3D-47A4-A7C6-E3170F51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B247B-BA58-46A8-B97A-BB912DC3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E9442-492B-4799-AC69-CBCD3804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82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ECA1-65E3-42ED-9886-B549B452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E3328-1B77-48DA-8AEC-DE9A995CB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19CE8-EBB5-4F39-BD3B-256AAEF9D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EB24C-43CE-42A3-B1AE-9B143999D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25CB2-3411-4C48-BB2E-B83B7A169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74B4F-7536-4E81-92F2-EFB271C5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3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FA38-82EB-4F4B-A87B-2A79D3B0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5EB94-52AF-47A6-A30B-2C6344003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8E827-7088-443D-8A32-AB8CE80ED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0DE5D-5B81-441D-B763-9F0CEB881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6ACB3-2EC1-40C4-82D4-8A326B6891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9425D-0391-426F-8689-EF5AFADE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206AE2-966C-4DC6-8E9B-5851EC4C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4FDCE-3B1F-4760-872F-06BFAC76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83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59EE-FAD1-46F8-A4EB-7A46DF19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964E4-6DCA-4C32-AD48-1A843F81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141D3-8611-4347-9C6D-51E0985C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686-93E0-4702-BCFD-BF53E97F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5E33F-4B5E-4220-8AD7-3A5394E7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FF5D0-3252-40B9-A332-A4F8D496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9F65E-C6FE-456D-A3D9-A7CCCEAB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45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9812-3598-4B61-936B-E744CE06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DE823-20DE-44EF-AF44-0CD1DBCF9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9C22D-4D58-4FB9-9D77-52AACDA40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5116E-2D58-4ED6-8057-440FA039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4F867-97BB-4393-B78D-CD0876D0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3F82A-B558-4220-ADC6-FBE6C1F7C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4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924B-35EF-4A97-A814-A63267B1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0FEC37-8946-4845-9436-F1605CF407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4C632-EC76-4508-8BC2-819A75E03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14C44-B939-43C3-A68F-4D46C7B1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97621-F562-45A9-A877-2B71BFC53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1200F-93AA-49D5-83C2-E0A98038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9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E4838-9DE6-49C3-BAD1-30583CA4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9B56F-AB10-49D7-8342-374003C84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55ADC-6DE5-447D-AEA0-9471FD4A2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CE856-D361-46B6-9EC9-B78FB5A58693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77468-A413-48E3-9985-E153FE8E5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A994B-6903-44C7-A514-0E542CC29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D1E3B-EB1A-4AC1-9BC3-03253608D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06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430A5-49BC-4A39-A96B-3CBE99F03E49}"/>
              </a:ext>
            </a:extLst>
          </p:cNvPr>
          <p:cNvSpPr txBox="1"/>
          <p:nvPr/>
        </p:nvSpPr>
        <p:spPr>
          <a:xfrm>
            <a:off x="619874" y="1871847"/>
            <a:ext cx="109522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Top 30 companies Americans want to work for</a:t>
            </a:r>
          </a:p>
        </p:txBody>
      </p:sp>
    </p:spTree>
    <p:extLst>
      <p:ext uri="{BB962C8B-B14F-4D97-AF65-F5344CB8AC3E}">
        <p14:creationId xmlns:p14="http://schemas.microsoft.com/office/powerpoint/2010/main" val="214303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718C8-56F4-4148-A625-AFD2A6446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2" b="53333"/>
          <a:stretch/>
        </p:blipFill>
        <p:spPr>
          <a:xfrm>
            <a:off x="3265510" y="2230968"/>
            <a:ext cx="5569540" cy="27389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F1B975-5240-4D06-B31D-D00F11A594A7}"/>
              </a:ext>
            </a:extLst>
          </p:cNvPr>
          <p:cNvSpPr txBox="1">
            <a:spLocks/>
          </p:cNvSpPr>
          <p:nvPr/>
        </p:nvSpPr>
        <p:spPr>
          <a:xfrm>
            <a:off x="2151380" y="612949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Top 5 Companies in the World</a:t>
            </a:r>
          </a:p>
        </p:txBody>
      </p:sp>
    </p:spTree>
    <p:extLst>
      <p:ext uri="{BB962C8B-B14F-4D97-AF65-F5344CB8AC3E}">
        <p14:creationId xmlns:p14="http://schemas.microsoft.com/office/powerpoint/2010/main" val="360280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8CEC2-AFE8-4790-8C00-ECE91F256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90" y="10160"/>
            <a:ext cx="6483140" cy="4861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23C8-6F98-4475-B9DC-A2C7AFA16CF6}"/>
              </a:ext>
            </a:extLst>
          </p:cNvPr>
          <p:cNvSpPr/>
          <p:nvPr/>
        </p:nvSpPr>
        <p:spPr>
          <a:xfrm>
            <a:off x="838200" y="4145280"/>
            <a:ext cx="105156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9566C-58C5-4B7C-82F4-A1AA7B4686DD}"/>
              </a:ext>
            </a:extLst>
          </p:cNvPr>
          <p:cNvSpPr txBox="1">
            <a:spLocks/>
          </p:cNvSpPr>
          <p:nvPr/>
        </p:nvSpPr>
        <p:spPr>
          <a:xfrm>
            <a:off x="1201420" y="4014894"/>
            <a:ext cx="9933940" cy="28431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“We’re expanding our ability to increase the role technology and data will play in our future and create more personalized experiences for our customers.”</a:t>
            </a:r>
          </a:p>
          <a:p>
            <a:endParaRPr lang="en-US" sz="24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March 25, 2019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Steve Easterbrook, McDonald’s  CEO</a:t>
            </a:r>
          </a:p>
        </p:txBody>
      </p:sp>
    </p:spTree>
    <p:extLst>
      <p:ext uri="{BB962C8B-B14F-4D97-AF65-F5344CB8AC3E}">
        <p14:creationId xmlns:p14="http://schemas.microsoft.com/office/powerpoint/2010/main" val="224905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3589864" y="1645920"/>
            <a:ext cx="501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Doing Data Science</a:t>
            </a:r>
          </a:p>
        </p:txBody>
      </p:sp>
    </p:spTree>
    <p:extLst>
      <p:ext uri="{BB962C8B-B14F-4D97-AF65-F5344CB8AC3E}">
        <p14:creationId xmlns:p14="http://schemas.microsoft.com/office/powerpoint/2010/main" val="103581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4076700" y="164592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Start with Data</a:t>
            </a:r>
          </a:p>
        </p:txBody>
      </p:sp>
    </p:spTree>
    <p:extLst>
      <p:ext uri="{BB962C8B-B14F-4D97-AF65-F5344CB8AC3E}">
        <p14:creationId xmlns:p14="http://schemas.microsoft.com/office/powerpoint/2010/main" val="138936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4076700" y="164592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Start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EE0CC-0CFE-4D18-9610-BD249D383FE8}"/>
              </a:ext>
            </a:extLst>
          </p:cNvPr>
          <p:cNvSpPr txBox="1"/>
          <p:nvPr/>
        </p:nvSpPr>
        <p:spPr>
          <a:xfrm>
            <a:off x="4076700" y="2577683"/>
            <a:ext cx="4904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</a:t>
            </a:r>
          </a:p>
        </p:txBody>
      </p:sp>
    </p:spTree>
    <p:extLst>
      <p:ext uri="{BB962C8B-B14F-4D97-AF65-F5344CB8AC3E}">
        <p14:creationId xmlns:p14="http://schemas.microsoft.com/office/powerpoint/2010/main" val="327057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4076700" y="164592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Start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EE0CC-0CFE-4D18-9610-BD249D383FE8}"/>
              </a:ext>
            </a:extLst>
          </p:cNvPr>
          <p:cNvSpPr txBox="1"/>
          <p:nvPr/>
        </p:nvSpPr>
        <p:spPr>
          <a:xfrm>
            <a:off x="4076700" y="2577683"/>
            <a:ext cx="4904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Correct</a:t>
            </a:r>
          </a:p>
        </p:txBody>
      </p:sp>
    </p:spTree>
    <p:extLst>
      <p:ext uri="{BB962C8B-B14F-4D97-AF65-F5344CB8AC3E}">
        <p14:creationId xmlns:p14="http://schemas.microsoft.com/office/powerpoint/2010/main" val="236438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4076700" y="164592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Start with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EE0CC-0CFE-4D18-9610-BD249D383FE8}"/>
              </a:ext>
            </a:extLst>
          </p:cNvPr>
          <p:cNvSpPr txBox="1"/>
          <p:nvPr/>
        </p:nvSpPr>
        <p:spPr>
          <a:xfrm>
            <a:off x="4076700" y="2577683"/>
            <a:ext cx="49048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Correct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 your domain</a:t>
            </a:r>
          </a:p>
        </p:txBody>
      </p:sp>
    </p:spTree>
    <p:extLst>
      <p:ext uri="{BB962C8B-B14F-4D97-AF65-F5344CB8AC3E}">
        <p14:creationId xmlns:p14="http://schemas.microsoft.com/office/powerpoint/2010/main" val="85762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924560" y="906959"/>
            <a:ext cx="10342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accent1"/>
                </a:solidFill>
              </a:rPr>
              <a:t>How will data science improve what we do?</a:t>
            </a:r>
            <a:endParaRPr lang="en-US" sz="4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21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924560" y="906959"/>
            <a:ext cx="10342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accent1"/>
                </a:solidFill>
              </a:rPr>
              <a:t>How will data science improve what we do?</a:t>
            </a:r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D71198-F53E-4040-900D-8DF16368DC73}"/>
              </a:ext>
            </a:extLst>
          </p:cNvPr>
          <p:cNvSpPr/>
          <p:nvPr/>
        </p:nvSpPr>
        <p:spPr>
          <a:xfrm>
            <a:off x="2074333" y="2336799"/>
            <a:ext cx="8585200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Leverage data to gain an advantage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Identifying key metrics to track and forecast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 predictive models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Running experiments to test product/service changes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 data products that enable new features or services</a:t>
            </a:r>
          </a:p>
        </p:txBody>
      </p:sp>
    </p:spTree>
    <p:extLst>
      <p:ext uri="{BB962C8B-B14F-4D97-AF65-F5344CB8AC3E}">
        <p14:creationId xmlns:p14="http://schemas.microsoft.com/office/powerpoint/2010/main" val="426657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2112433" y="594356"/>
            <a:ext cx="7967133" cy="522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accent1"/>
                </a:solidFill>
              </a:rPr>
              <a:t>Some of the benefits of using data science for individuals are:</a:t>
            </a:r>
          </a:p>
          <a:p>
            <a:endParaRPr lang="en-US" sz="4000" dirty="0"/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understand all of the data around you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your organization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engage with your passions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64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A193D-30D1-464E-8966-B38A8A21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88" y="357269"/>
            <a:ext cx="4317113" cy="62467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A9F236D-961D-4D14-AA29-EDAB51B837D5}"/>
              </a:ext>
            </a:extLst>
          </p:cNvPr>
          <p:cNvGrpSpPr/>
          <p:nvPr/>
        </p:nvGrpSpPr>
        <p:grpSpPr>
          <a:xfrm>
            <a:off x="6400800" y="384362"/>
            <a:ext cx="4482658" cy="6280598"/>
            <a:chOff x="6087537" y="357269"/>
            <a:chExt cx="4482658" cy="62805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2B50E3-01C8-4557-A260-EFC698663925}"/>
                </a:ext>
              </a:extLst>
            </p:cNvPr>
            <p:cNvGrpSpPr/>
            <p:nvPr/>
          </p:nvGrpSpPr>
          <p:grpSpPr>
            <a:xfrm>
              <a:off x="6087537" y="357269"/>
              <a:ext cx="4482658" cy="6280598"/>
              <a:chOff x="6087537" y="357269"/>
              <a:chExt cx="4482658" cy="6280598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311A3E6-E5A3-453E-8BBC-38247CD39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7537" y="1026055"/>
                <a:ext cx="4482658" cy="561181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579E7B-E97C-4837-919C-0FB51336F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2769" y="357269"/>
                <a:ext cx="4205816" cy="598388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FA4BAC-278C-418E-967E-AFD87C81474B}"/>
                </a:ext>
              </a:extLst>
            </p:cNvPr>
            <p:cNvSpPr/>
            <p:nvPr/>
          </p:nvSpPr>
          <p:spPr>
            <a:xfrm>
              <a:off x="8017933" y="863600"/>
              <a:ext cx="2480734" cy="1947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0296974-684A-4DD6-9F4A-C22FA19EE8B9}"/>
              </a:ext>
            </a:extLst>
          </p:cNvPr>
          <p:cNvSpPr/>
          <p:nvPr/>
        </p:nvSpPr>
        <p:spPr>
          <a:xfrm>
            <a:off x="3371428" y="5554133"/>
            <a:ext cx="916092" cy="2286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CEBE-D51C-4E37-9F9D-54F7704C964A}"/>
              </a:ext>
            </a:extLst>
          </p:cNvPr>
          <p:cNvSpPr/>
          <p:nvPr/>
        </p:nvSpPr>
        <p:spPr>
          <a:xfrm>
            <a:off x="8666480" y="558461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99016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5309869" y="1645920"/>
            <a:ext cx="1572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4128270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C9CC1-E779-4E59-A2E4-8E658B754BCD}"/>
              </a:ext>
            </a:extLst>
          </p:cNvPr>
          <p:cNvSpPr txBox="1"/>
          <p:nvPr/>
        </p:nvSpPr>
        <p:spPr>
          <a:xfrm>
            <a:off x="5309869" y="1645920"/>
            <a:ext cx="1572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Start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EE0CC-0CFE-4D18-9610-BD249D383FE8}"/>
              </a:ext>
            </a:extLst>
          </p:cNvPr>
          <p:cNvSpPr txBox="1"/>
          <p:nvPr/>
        </p:nvSpPr>
        <p:spPr>
          <a:xfrm>
            <a:off x="2143759" y="2705725"/>
            <a:ext cx="7904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*</a:t>
            </a:r>
            <a:r>
              <a:rPr lang="en-US" sz="4400" dirty="0">
                <a:solidFill>
                  <a:schemeClr val="accent1"/>
                </a:solidFill>
              </a:rPr>
              <a:t>Start</a:t>
            </a:r>
            <a:r>
              <a:rPr lang="en-US" sz="4400" dirty="0"/>
              <a:t> small to have some success and then gain </a:t>
            </a:r>
            <a:r>
              <a:rPr lang="en-US" sz="4400" dirty="0">
                <a:solidFill>
                  <a:schemeClr val="accent1"/>
                </a:solidFill>
              </a:rPr>
              <a:t>momentum</a:t>
            </a:r>
            <a:r>
              <a:rPr lang="en-US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295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54D73-016C-4F1F-BF95-169AF29B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1" y="865908"/>
            <a:ext cx="4282440" cy="5839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DEA09C-AB15-4107-89D0-8B3824C79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82" y="272044"/>
            <a:ext cx="4282440" cy="59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33188-A084-41F6-90AC-22402F76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83" y="189246"/>
            <a:ext cx="4092154" cy="84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389A6-3E43-4BDA-ADFE-866D5FC26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024" y="957348"/>
            <a:ext cx="4292214" cy="56853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086D23-2BAC-451A-8E34-49A60776DED7}"/>
              </a:ext>
            </a:extLst>
          </p:cNvPr>
          <p:cNvSpPr/>
          <p:nvPr/>
        </p:nvSpPr>
        <p:spPr>
          <a:xfrm>
            <a:off x="9560560" y="556429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3BCD7-D4CD-4C9C-8114-F9EB19C1E8E5}"/>
              </a:ext>
            </a:extLst>
          </p:cNvPr>
          <p:cNvSpPr/>
          <p:nvPr/>
        </p:nvSpPr>
        <p:spPr>
          <a:xfrm>
            <a:off x="1188720" y="591989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1330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30FAB-ECAB-41EC-A52E-5A8B751E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63" y="792480"/>
            <a:ext cx="4282440" cy="5709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D8194E-C98B-472D-89E6-2F18A525E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63" y="186971"/>
            <a:ext cx="4282440" cy="605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486D8B-0789-41E1-897E-783FEA83FAD2}"/>
              </a:ext>
            </a:extLst>
          </p:cNvPr>
          <p:cNvSpPr/>
          <p:nvPr/>
        </p:nvSpPr>
        <p:spPr>
          <a:xfrm>
            <a:off x="3596640" y="5466080"/>
            <a:ext cx="1188720" cy="2556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10331-01E7-44F5-8A70-935813B4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783" y="124334"/>
            <a:ext cx="3706937" cy="588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D467D-CD9E-4D5C-9CF5-EB9DC20C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540" y="628025"/>
            <a:ext cx="4282440" cy="5896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648599-536E-4B44-AFCA-E25428015ED4}"/>
              </a:ext>
            </a:extLst>
          </p:cNvPr>
          <p:cNvSpPr/>
          <p:nvPr/>
        </p:nvSpPr>
        <p:spPr>
          <a:xfrm>
            <a:off x="8270240" y="547285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728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410EC-4E1E-4CD8-82C9-EAB7EE79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35" y="134937"/>
            <a:ext cx="3892359" cy="591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BB777E-726C-465B-875A-97CFF7ABA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35" y="726900"/>
            <a:ext cx="4282441" cy="59528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6DEA17-446B-4025-B39B-2D85FFBC655E}"/>
              </a:ext>
            </a:extLst>
          </p:cNvPr>
          <p:cNvSpPr/>
          <p:nvPr/>
        </p:nvSpPr>
        <p:spPr>
          <a:xfrm>
            <a:off x="3525520" y="563541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9EFB2-D5E3-4ECA-A2BE-190B93FC7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196" y="899811"/>
            <a:ext cx="4259432" cy="5464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999AD-924A-41EA-A9AA-9724B82F4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196" y="101600"/>
            <a:ext cx="4259432" cy="8655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AA1152-EA5E-44A7-8812-25128BB7910D}"/>
              </a:ext>
            </a:extLst>
          </p:cNvPr>
          <p:cNvSpPr/>
          <p:nvPr/>
        </p:nvSpPr>
        <p:spPr>
          <a:xfrm>
            <a:off x="8321040" y="5594773"/>
            <a:ext cx="924560" cy="2489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371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F08D3-ED77-4035-9B65-8311D203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69" y="1127147"/>
            <a:ext cx="4282441" cy="5453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FB75E-3FA2-4EE6-B1E8-CF6BBE80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69" y="142910"/>
            <a:ext cx="4014449" cy="9842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0E2432-1594-4539-8B85-E6C06AADCFFA}"/>
              </a:ext>
            </a:extLst>
          </p:cNvPr>
          <p:cNvSpPr/>
          <p:nvPr/>
        </p:nvSpPr>
        <p:spPr>
          <a:xfrm>
            <a:off x="3342640" y="5811519"/>
            <a:ext cx="1209040" cy="2353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475D-1EA1-4F65-88BC-396DDCB3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29" y="142910"/>
            <a:ext cx="4282441" cy="6044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3AF567-7236-4460-BBB8-3C7F53857CB3}"/>
              </a:ext>
            </a:extLst>
          </p:cNvPr>
          <p:cNvSpPr/>
          <p:nvPr/>
        </p:nvSpPr>
        <p:spPr>
          <a:xfrm>
            <a:off x="8331200" y="5537200"/>
            <a:ext cx="934720" cy="2048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989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40835-AE43-4624-9234-6CB1B368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69" y="768022"/>
            <a:ext cx="4282441" cy="5903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E4407-9DAF-496D-B34A-F3F0EA84B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469" y="209892"/>
            <a:ext cx="3990213" cy="558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C5ED76-A196-4926-9DAD-611122B0CCBF}"/>
              </a:ext>
            </a:extLst>
          </p:cNvPr>
          <p:cNvSpPr/>
          <p:nvPr/>
        </p:nvSpPr>
        <p:spPr>
          <a:xfrm>
            <a:off x="3860800" y="5598159"/>
            <a:ext cx="1333522" cy="25569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5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83934"/>
            <a:ext cx="7797800" cy="1937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Apple became the first U.S. company to surpass </a:t>
            </a:r>
          </a:p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$1 trillion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 market value.”</a:t>
            </a:r>
          </a:p>
          <a:p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August 2,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25" y="627592"/>
            <a:ext cx="1785408" cy="17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93461"/>
            <a:ext cx="7797800" cy="25728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Tech companies are amassing wealth and</a:t>
            </a:r>
          </a:p>
          <a:p>
            <a:pPr algn="l"/>
            <a:r>
              <a:rPr lang="en-US" sz="2800" dirty="0"/>
              <a:t>power, creating a new order in business where </a:t>
            </a:r>
            <a:r>
              <a:rPr lang="en-US" sz="2800" b="1" dirty="0">
                <a:latin typeface="+mn-lt"/>
              </a:rPr>
              <a:t>the most valuable resource is no longer oil, but</a:t>
            </a:r>
          </a:p>
          <a:p>
            <a:pPr algn="l"/>
            <a:r>
              <a:rPr lang="en-US" sz="2800" b="1" dirty="0">
                <a:solidFill>
                  <a:schemeClr val="accent1"/>
                </a:solidFill>
                <a:latin typeface="+mn-lt"/>
              </a:rPr>
              <a:t>data</a:t>
            </a:r>
            <a:r>
              <a:rPr lang="en-US" sz="2800" b="1" dirty="0">
                <a:latin typeface="+mn-lt"/>
              </a:rPr>
              <a:t>.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 September 5,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22" y="603251"/>
            <a:ext cx="1785408" cy="1785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7EE86-FA98-4E8E-A3EA-B7492CE83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3143250" y="720197"/>
            <a:ext cx="2143125" cy="15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229</Words>
  <Application>Microsoft Office PowerPoint</Application>
  <PresentationFormat>Widescreen</PresentationFormat>
  <Paragraphs>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6</cp:revision>
  <dcterms:created xsi:type="dcterms:W3CDTF">2019-09-23T03:04:02Z</dcterms:created>
  <dcterms:modified xsi:type="dcterms:W3CDTF">2019-09-24T19:36:13Z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2019-09-23T17:57:00.6715717Z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2019-09-23T17:57:00.6715717Z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